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6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5" r:id="rId50"/>
    <p:sldId id="366" r:id="rId51"/>
    <p:sldId id="364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9" r:id="rId62"/>
    <p:sldId id="270" r:id="rId63"/>
    <p:sldId id="274" r:id="rId64"/>
    <p:sldId id="275" r:id="rId65"/>
    <p:sldId id="276" r:id="rId66"/>
    <p:sldId id="277" r:id="rId67"/>
    <p:sldId id="278" r:id="rId68"/>
    <p:sldId id="279" r:id="rId69"/>
    <p:sldId id="280" r:id="rId70"/>
    <p:sldId id="281" r:id="rId71"/>
    <p:sldId id="282" r:id="rId72"/>
    <p:sldId id="283" r:id="rId73"/>
    <p:sldId id="284" r:id="rId74"/>
    <p:sldId id="285" r:id="rId75"/>
    <p:sldId id="286" r:id="rId76"/>
    <p:sldId id="287" r:id="rId77"/>
    <p:sldId id="288" r:id="rId78"/>
    <p:sldId id="289" r:id="rId79"/>
    <p:sldId id="290" r:id="rId80"/>
    <p:sldId id="291" r:id="rId81"/>
    <p:sldId id="292" r:id="rId82"/>
    <p:sldId id="293" r:id="rId83"/>
    <p:sldId id="294" r:id="rId84"/>
    <p:sldId id="295" r:id="rId85"/>
    <p:sldId id="296" r:id="rId86"/>
    <p:sldId id="297" r:id="rId87"/>
    <p:sldId id="298" r:id="rId88"/>
    <p:sldId id="299" r:id="rId89"/>
    <p:sldId id="300" r:id="rId90"/>
    <p:sldId id="301" r:id="rId91"/>
    <p:sldId id="302" r:id="rId92"/>
    <p:sldId id="303" r:id="rId93"/>
    <p:sldId id="304" r:id="rId94"/>
    <p:sldId id="305" r:id="rId95"/>
    <p:sldId id="306" r:id="rId96"/>
    <p:sldId id="307" r:id="rId97"/>
    <p:sldId id="308" r:id="rId98"/>
    <p:sldId id="309" r:id="rId99"/>
    <p:sldId id="310" r:id="rId100"/>
    <p:sldId id="311" r:id="rId101"/>
    <p:sldId id="312" r:id="rId102"/>
    <p:sldId id="313" r:id="rId103"/>
    <p:sldId id="314" r:id="rId104"/>
    <p:sldId id="315" r:id="rId105"/>
    <p:sldId id="316" r:id="rId106"/>
    <p:sldId id="317" r:id="rId107"/>
    <p:sldId id="318" r:id="rId108"/>
    <p:sldId id="319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41EF1-5806-4609-9643-EA1BF0EF5E82}" v="1" dt="2023-05-08T15:28:46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RNAV MOHANTA - 210968038" userId="S::swarnav.mohanta@learner.manipal.edu::46d3e444-b8f3-4161-8016-6840e1661b47" providerId="AD" clId="Web-{34C41EF1-5806-4609-9643-EA1BF0EF5E82}"/>
    <pc:docChg chg="modSld">
      <pc:chgData name="SWARNAV MOHANTA - 210968038" userId="S::swarnav.mohanta@learner.manipal.edu::46d3e444-b8f3-4161-8016-6840e1661b47" providerId="AD" clId="Web-{34C41EF1-5806-4609-9643-EA1BF0EF5E82}" dt="2023-05-08T15:28:46.796" v="0" actId="1076"/>
      <pc:docMkLst>
        <pc:docMk/>
      </pc:docMkLst>
      <pc:sldChg chg="modSp">
        <pc:chgData name="SWARNAV MOHANTA - 210968038" userId="S::swarnav.mohanta@learner.manipal.edu::46d3e444-b8f3-4161-8016-6840e1661b47" providerId="AD" clId="Web-{34C41EF1-5806-4609-9643-EA1BF0EF5E82}" dt="2023-05-08T15:28:46.796" v="0" actId="1076"/>
        <pc:sldMkLst>
          <pc:docMk/>
          <pc:sldMk cId="3471941272" sldId="361"/>
        </pc:sldMkLst>
        <pc:picChg chg="mod">
          <ac:chgData name="SWARNAV MOHANTA - 210968038" userId="S::swarnav.mohanta@learner.manipal.edu::46d3e444-b8f3-4161-8016-6840e1661b47" providerId="AD" clId="Web-{34C41EF1-5806-4609-9643-EA1BF0EF5E82}" dt="2023-05-08T15:28:46.796" v="0" actId="1076"/>
          <ac:picMkLst>
            <pc:docMk/>
            <pc:sldMk cId="3471941272" sldId="361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872A-F6F0-4D76-A8B2-1A493A901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AF88B-7536-496E-AA04-BE50E6561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A1307-1296-4DB0-B6F1-2A2B3799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E8F85-C897-4C20-8B6C-72F3471BA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B729A-F07F-4067-A79E-1504C245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13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1F65-115C-45D7-9B31-4DF7D9729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C2C393-0574-481B-AB7D-EDF110CDB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D1C4B-B655-41A1-9077-2DFE6A7A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051A0-4F0B-4AFA-A65B-10A0AC08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4BB02-2CC3-4454-8CC9-008B02EB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17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8BBBF-5699-440D-8777-C342925AE6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2182A-7F9B-471F-9C1C-D55561CE1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08E2F-6595-4F5D-A603-A6CAD6837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1F3C6-0F3D-4B54-95DA-2EF8129B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62051-41DF-455C-81DE-97F83B9D1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8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1194-957E-4094-A1DD-DDE5362DD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97843-1BAE-4D1F-9F63-E985546A0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48911-CB8D-4614-9DF9-EE092ECD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5C3E0-FE48-4D54-8A7F-75708BF4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A7FF0-1200-4CAE-9C88-A3FBC42E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8B0C-DF88-491E-82B0-E71FD5206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23142-78BC-45F7-B67F-A2BC47689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F645E-5177-4EDA-AD39-C1781836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E334A-2931-4F29-B9B2-ECB596ED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3E298-1516-4F46-827F-AF4A93AD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6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2322-2973-4467-A65A-39BE1209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16DD-3E55-4C04-9BFF-CA75373C1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E2120-1A6A-470A-A4A9-9C489AF85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EF0B6-DD81-4A94-BC39-5EE809207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2B066-BFDF-4BD0-BC83-B3CA9012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986F1-1C9B-4E9A-BA3E-DEF40E34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EEAC-E1EE-43B2-AACF-242DDFB7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E772-F468-45CB-8D9D-F5435DC52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734AB-2E3B-4268-AFB4-54F19D73E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15C10-3BC7-4F75-B938-01B653B20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BC60A-FF06-4511-BF7B-1E8F70A4E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88A13-2635-4909-954F-0B3F1D4A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C2DA5-FC41-4812-B0D3-006A10D1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06133E-30A6-400C-8D7B-CED61C54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2C7DB-4056-442B-BC3A-B8A835AF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9D639-7FB7-4BE6-A3B7-A0D019E2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24B4F-4FF6-4642-B6C2-9B571ACA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0EF0A-CE32-4984-9A57-B24FD02B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1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36ECA-612E-48B3-9961-44BAD392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242D3-20C3-4FF5-BB51-36CDFFF1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3D322-8465-49EF-817D-605D51D0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2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37A0-022C-4799-8620-15447AE7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6419-B1D6-4DD2-A394-410D1C945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E60D3-BBB2-4C64-A71A-E97A9F30A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B93A6-91D7-487E-A564-30AA8C9B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1B257-5778-46B9-94E8-7C613D33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B2D94-18B7-4E70-B739-61843A18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41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7103-9E82-498C-B81C-43AE5366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AA0FD-33C0-48CC-85A1-6ABCB52E8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F86D8-E8B1-4A8B-A5EA-1C1F9A860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7D3D6-4219-4606-9B86-EEA81589D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C993A-E4AD-4330-98D0-865FB2EC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E043D-94C1-4396-96E7-416D855D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6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36DCE-DF90-46F0-B64F-068A662C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D72F4-90A4-4200-9554-9452D1AFE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402D8-181D-43AC-BA82-E8A0EAB3A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1630-461E-4190-9E97-6B1B5FE781AA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4FE8A-3DAB-4F7B-836F-8B9009649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7C5CA-7AE0-4291-8101-06F25A164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F9DA-6CCD-4B69-A182-AE15CAC53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0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3D571-3BDE-4823-AD03-20534021CE68}"/>
              </a:ext>
            </a:extLst>
          </p:cNvPr>
          <p:cNvSpPr txBox="1"/>
          <p:nvPr/>
        </p:nvSpPr>
        <p:spPr>
          <a:xfrm>
            <a:off x="660511" y="1982450"/>
            <a:ext cx="111396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70C0"/>
                </a:solidFill>
                <a:latin typeface="Algerian" panose="04020705040A02060702" pitchFamily="82" charset="0"/>
                <a:ea typeface="Verdana" panose="020B0604030504040204" pitchFamily="34" charset="0"/>
                <a:cs typeface="Verdana" panose="020B0604030504040204" pitchFamily="34" charset="0"/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951111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D9D64C-EC79-4BC0-9259-A0044734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8" y="873577"/>
            <a:ext cx="11872502" cy="43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209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9889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4897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412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81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1121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13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C516A-BCF0-44FD-B915-697A9FBCC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0" y="849764"/>
            <a:ext cx="11894220" cy="473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26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DD3FF-73A3-46E5-8373-42D56E5E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5" y="569685"/>
            <a:ext cx="11813948" cy="58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28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5A8A10-4CB7-4380-A9AA-497C9BC74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3" t="8869" r="12024" b="36713"/>
          <a:stretch/>
        </p:blipFill>
        <p:spPr>
          <a:xfrm>
            <a:off x="150790" y="841829"/>
            <a:ext cx="11890419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0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E2EEDE-DC7B-4C36-9129-75BB0DF1E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4" t="9292" r="27857" b="36713"/>
          <a:stretch/>
        </p:blipFill>
        <p:spPr>
          <a:xfrm>
            <a:off x="246743" y="478972"/>
            <a:ext cx="11640457" cy="60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8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19666E-BEA4-4F0A-B891-EAB70254AB80}"/>
              </a:ext>
            </a:extLst>
          </p:cNvPr>
          <p:cNvSpPr/>
          <p:nvPr/>
        </p:nvSpPr>
        <p:spPr>
          <a:xfrm>
            <a:off x="391886" y="779865"/>
            <a:ext cx="11567885" cy="3723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tree induction is the </a:t>
            </a:r>
            <a:r>
              <a:rPr lang="en-US" sz="2000" b="1" dirty="0">
                <a:solidFill>
                  <a:srgbClr val="0909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 of decision trees from class-labeled training tuples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decision tree is a </a:t>
            </a:r>
            <a:r>
              <a:rPr lang="en-US" sz="2000" b="1" dirty="0">
                <a:solidFill>
                  <a:srgbClr val="0909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flowchart-like tree structure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where </a:t>
            </a:r>
            <a:r>
              <a:rPr lang="en-US" sz="2000" b="1" dirty="0">
                <a:solidFill>
                  <a:srgbClr val="0909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internal node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non-leaf node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denotes </a:t>
            </a:r>
            <a:r>
              <a:rPr lang="en-US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test on an attribute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000" b="1" dirty="0">
                <a:solidFill>
                  <a:srgbClr val="0909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branch represents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</a:t>
            </a:r>
            <a:r>
              <a:rPr lang="en-US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outcome of the test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</a:t>
            </a:r>
            <a:r>
              <a:rPr lang="en-US" sz="2000" b="1" dirty="0">
                <a:solidFill>
                  <a:srgbClr val="0909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leaf node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(or </a:t>
            </a:r>
            <a:r>
              <a:rPr lang="en-US" sz="20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terminal node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US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holds a class label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topmost node in a tree is the root node.</a:t>
            </a:r>
          </a:p>
        </p:txBody>
      </p:sp>
    </p:spTree>
    <p:extLst>
      <p:ext uri="{BB962C8B-B14F-4D97-AF65-F5344CB8AC3E}">
        <p14:creationId xmlns:p14="http://schemas.microsoft.com/office/powerpoint/2010/main" val="301553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EEDB51-22B5-4FDC-8166-7F844E9A8B83}"/>
              </a:ext>
            </a:extLst>
          </p:cNvPr>
          <p:cNvSpPr/>
          <p:nvPr/>
        </p:nvSpPr>
        <p:spPr>
          <a:xfrm>
            <a:off x="348343" y="678266"/>
            <a:ext cx="11205027" cy="4594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sz="22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are decision trees used for classification</a:t>
            </a:r>
            <a:r>
              <a:rPr lang="en-US" sz="2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?” </a:t>
            </a:r>
          </a:p>
          <a:p>
            <a:pPr algn="just">
              <a:lnSpc>
                <a:spcPct val="150000"/>
              </a:lnSpc>
            </a:pPr>
            <a:endParaRPr lang="en-US" sz="22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Given a tuple, </a:t>
            </a:r>
            <a:r>
              <a:rPr lang="en-US" sz="2200" b="1" i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US" sz="22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200" b="1" dirty="0">
                <a:solidFill>
                  <a:srgbClr val="0909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which the associated class label is unknown, the attribute values of the tuple are tested against the decision tree. </a:t>
            </a:r>
          </a:p>
          <a:p>
            <a:pPr algn="just">
              <a:lnSpc>
                <a:spcPct val="150000"/>
              </a:lnSpc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path is traced from the root to a leaf node, which holds the class prediction for that tuple. </a:t>
            </a:r>
          </a:p>
          <a:p>
            <a:pPr algn="just">
              <a:lnSpc>
                <a:spcPct val="150000"/>
              </a:lnSpc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trees can easily be converted to classification rules.</a:t>
            </a:r>
          </a:p>
        </p:txBody>
      </p:sp>
    </p:spTree>
    <p:extLst>
      <p:ext uri="{BB962C8B-B14F-4D97-AF65-F5344CB8AC3E}">
        <p14:creationId xmlns:p14="http://schemas.microsoft.com/office/powerpoint/2010/main" val="30459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ED0B4E-EE76-4053-95E3-3E72008E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6" y="921430"/>
            <a:ext cx="11681507" cy="46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95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E7C45D-03E8-45D4-A27C-0A3884ADF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5" y="799646"/>
            <a:ext cx="11838869" cy="38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4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C628D-8639-4238-A948-334A80DA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9" y="554717"/>
            <a:ext cx="11669295" cy="47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61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5227D-E119-43D3-B31D-954AD5B3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8" y="1150255"/>
            <a:ext cx="11181808" cy="34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22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3AA09C-370B-463E-9B69-1ADC66BDC2C4}"/>
              </a:ext>
            </a:extLst>
          </p:cNvPr>
          <p:cNvSpPr/>
          <p:nvPr/>
        </p:nvSpPr>
        <p:spPr>
          <a:xfrm>
            <a:off x="537029" y="1072607"/>
            <a:ext cx="11335657" cy="367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algorithm starts with a training set of tuples and their associated class labels. </a:t>
            </a:r>
          </a:p>
          <a:p>
            <a:pPr algn="just">
              <a:lnSpc>
                <a:spcPct val="150000"/>
              </a:lnSpc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400" b="1" i="1" dirty="0">
                <a:solidFill>
                  <a:srgbClr val="0909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set is recursively partitioned into smaller subsets as the tree is being built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algorithm is quite straightforward. The strategy is as follows:</a:t>
            </a:r>
          </a:p>
        </p:txBody>
      </p:sp>
    </p:spTree>
    <p:extLst>
      <p:ext uri="{BB962C8B-B14F-4D97-AF65-F5344CB8AC3E}">
        <p14:creationId xmlns:p14="http://schemas.microsoft.com/office/powerpoint/2010/main" val="2218367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FD8792-A59F-4C17-86A1-B8EDE1DE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7" y="388484"/>
            <a:ext cx="11975826" cy="2354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C7AFF0-2E1C-4BC9-BA27-A3F24B90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" y="2743200"/>
            <a:ext cx="11975826" cy="215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3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67827-FD7D-435C-9BFE-7CD49612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7" y="1301069"/>
            <a:ext cx="11904666" cy="19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54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789D8-C83B-426A-A1E6-AF557790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2" y="511854"/>
            <a:ext cx="11775876" cy="52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3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844B58-D0F8-4104-8E75-9A0D0292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86" y="919842"/>
            <a:ext cx="11657827" cy="28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3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73744-31D6-4F62-B11B-85FA94C7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5" y="1098777"/>
            <a:ext cx="11828682" cy="34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55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2996E-1D86-4A88-8138-D8C21866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9" y="579437"/>
            <a:ext cx="11671229" cy="959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A9E0B-7A5E-4F39-83C6-A13D5608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9" y="1393370"/>
            <a:ext cx="11685362" cy="31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00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735AD8-26DE-46D3-A541-05B78207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44" y="585333"/>
            <a:ext cx="11691711" cy="3048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35701C-DE60-4860-BB43-F95A58540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44" y="3633424"/>
            <a:ext cx="11691711" cy="100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D8CCD-BC9B-4542-8EE3-BAC59A33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5" y="841147"/>
            <a:ext cx="11978450" cy="196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11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EA0B8-B052-469E-B7F7-3367E0F7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8" y="322715"/>
            <a:ext cx="11827103" cy="4046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A6D533-FE5D-4556-985F-8EDE0653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47" y="4902652"/>
            <a:ext cx="11827103" cy="9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6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17ED8-3963-4DC7-A4B1-4AF0EC44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6" y="855209"/>
            <a:ext cx="11844494" cy="39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16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276B48-3E95-45C1-AA93-A1260B613836}"/>
              </a:ext>
            </a:extLst>
          </p:cNvPr>
          <p:cNvSpPr/>
          <p:nvPr/>
        </p:nvSpPr>
        <p:spPr>
          <a:xfrm>
            <a:off x="304799" y="518426"/>
            <a:ext cx="11727543" cy="5609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Attribute Selection Measures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attribute selection measure is a heuristic for selecting the splitting criterion that “best” separates a given data partition, </a:t>
            </a:r>
            <a:r>
              <a:rPr lang="en-US" sz="2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of class-labeled training tuples into individual classes. </a:t>
            </a:r>
          </a:p>
          <a:p>
            <a:pPr algn="just">
              <a:lnSpc>
                <a:spcPct val="150000"/>
              </a:lnSpc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were to split </a:t>
            </a:r>
            <a:r>
              <a:rPr lang="en-US" sz="2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into smaller partitions according to the outcomes of the splitting criterion, ideally each partition would be pure (i.e., all of the tuples that fall into a given partition would belong to the same class). </a:t>
            </a:r>
          </a:p>
          <a:p>
            <a:pPr algn="just">
              <a:lnSpc>
                <a:spcPct val="150000"/>
              </a:lnSpc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Conceptually, the “best” splitting criterion is the one that most closely results in such a scenario. </a:t>
            </a:r>
          </a:p>
        </p:txBody>
      </p:sp>
    </p:spTree>
    <p:extLst>
      <p:ext uri="{BB962C8B-B14F-4D97-AF65-F5344CB8AC3E}">
        <p14:creationId xmlns:p14="http://schemas.microsoft.com/office/powerpoint/2010/main" val="588017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2D3641-5884-4508-9A9E-1F1AB2A6FE59}"/>
              </a:ext>
            </a:extLst>
          </p:cNvPr>
          <p:cNvSpPr/>
          <p:nvPr/>
        </p:nvSpPr>
        <p:spPr>
          <a:xfrm>
            <a:off x="203200" y="1055636"/>
            <a:ext cx="11785600" cy="3821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Attribute selection measures are also known as splitting rules because they determine how the tuples at a given node are to be split.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attribute selection measure provides a ranking for each attribute describing the given training tuples.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attribute having the best score for the measure</a:t>
            </a:r>
            <a:r>
              <a:rPr lang="en-US" sz="20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chosen as the </a:t>
            </a:r>
            <a:r>
              <a:rPr lang="en-US" sz="2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splitting attribute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the given tuples.</a:t>
            </a:r>
          </a:p>
        </p:txBody>
      </p:sp>
    </p:spTree>
    <p:extLst>
      <p:ext uri="{BB962C8B-B14F-4D97-AF65-F5344CB8AC3E}">
        <p14:creationId xmlns:p14="http://schemas.microsoft.com/office/powerpoint/2010/main" val="2466126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C36F37-7A29-4701-8C08-475BC565AC2D}"/>
              </a:ext>
            </a:extLst>
          </p:cNvPr>
          <p:cNvSpPr/>
          <p:nvPr/>
        </p:nvSpPr>
        <p:spPr>
          <a:xfrm>
            <a:off x="348342" y="371012"/>
            <a:ext cx="11437257" cy="5108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the splitting attribute is continuous-valued or if we are restricted to binary trees then, respectively, either a </a:t>
            </a:r>
            <a:r>
              <a:rPr lang="en-US" sz="2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split point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a </a:t>
            </a:r>
            <a:r>
              <a:rPr lang="en-US" sz="2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splitting subset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must also be determined as part of the splitting criterion.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tree node created for partition </a:t>
            </a:r>
            <a:r>
              <a:rPr lang="en-US" sz="2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labeled with the splitting criterion, branches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grown for each outcome of the criterion, and the tuples are partitioned accordingly.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section describes three popular attribute selection measures—</a:t>
            </a:r>
            <a:r>
              <a:rPr lang="en-US" sz="2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 gain, gain ratio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</a:t>
            </a:r>
            <a:r>
              <a:rPr lang="en-US" sz="20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gini</a:t>
            </a:r>
            <a:r>
              <a:rPr lang="en-US" sz="2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index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6474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715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2188B-CCAA-4447-9792-57F8E6BCFC55}"/>
              </a:ext>
            </a:extLst>
          </p:cNvPr>
          <p:cNvSpPr/>
          <p:nvPr/>
        </p:nvSpPr>
        <p:spPr>
          <a:xfrm>
            <a:off x="487680" y="490419"/>
            <a:ext cx="11202572" cy="3723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overarching goal and approach in pattern classification is to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909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Hypothesize the class of these models, 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909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 the sensed data to eliminate noise (not due to the models), and 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909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any sensed pattern choose the model that corresponds best.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Any techniques that further this aim should be in the conceptual toolbox of the designer of pattern recognition systems.</a:t>
            </a:r>
          </a:p>
        </p:txBody>
      </p:sp>
    </p:spTree>
    <p:extLst>
      <p:ext uri="{BB962C8B-B14F-4D97-AF65-F5344CB8AC3E}">
        <p14:creationId xmlns:p14="http://schemas.microsoft.com/office/powerpoint/2010/main" val="2544369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24" y="378938"/>
            <a:ext cx="10567348" cy="60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14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85" y="409859"/>
            <a:ext cx="10545596" cy="55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9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36" y="619835"/>
            <a:ext cx="11271311" cy="554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39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65" y="665895"/>
            <a:ext cx="11544420" cy="54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42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7" y="430898"/>
            <a:ext cx="11278909" cy="58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9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F8A01F-A46B-4077-AC69-3C873561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95" y="471939"/>
            <a:ext cx="8780821" cy="614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61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4" y="336004"/>
            <a:ext cx="11242946" cy="631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5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26" y="238196"/>
            <a:ext cx="11479473" cy="643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57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9" y="363300"/>
            <a:ext cx="11531123" cy="58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8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9" y="543636"/>
            <a:ext cx="11516956" cy="56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17" y="582685"/>
            <a:ext cx="11457355" cy="563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41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00" y="511221"/>
            <a:ext cx="11342250" cy="57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63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5" y="538588"/>
            <a:ext cx="11428723" cy="52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30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22" y="457270"/>
            <a:ext cx="11368730" cy="583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09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519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5E196-DE22-4683-8E99-2AA64D57E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9" t="22756" r="33538" b="24089"/>
          <a:stretch/>
        </p:blipFill>
        <p:spPr>
          <a:xfrm>
            <a:off x="2039815" y="253218"/>
            <a:ext cx="8398413" cy="657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1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2278F8-CF5A-4486-B791-80BC77C3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83" y="214563"/>
            <a:ext cx="10727034" cy="64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90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34578-2760-48D7-B5BA-3DE4BEB6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66" y="154891"/>
            <a:ext cx="8924267" cy="62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98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0FA5C2-07C7-4822-A773-B2ABFE103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" t="4088" r="1414" b="1571"/>
          <a:stretch/>
        </p:blipFill>
        <p:spPr>
          <a:xfrm>
            <a:off x="914401" y="397412"/>
            <a:ext cx="10621108" cy="60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17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C1BD4A-3EB7-4553-8816-91EAAF50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2" y="501235"/>
            <a:ext cx="11673371" cy="47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3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897214-20D0-44A4-AD29-40F5136AB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0"/>
          <a:stretch/>
        </p:blipFill>
        <p:spPr>
          <a:xfrm>
            <a:off x="1582058" y="159653"/>
            <a:ext cx="9303656" cy="65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8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142480-9C4F-44B5-A3A9-8BBC3BF41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8"/>
          <a:stretch/>
        </p:blipFill>
        <p:spPr>
          <a:xfrm>
            <a:off x="1132115" y="134352"/>
            <a:ext cx="9579428" cy="65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6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37A6F-F901-4E8C-9367-A2F5A9629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86" y="137660"/>
            <a:ext cx="11169556" cy="65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74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69C913-84D7-4EDB-B0F1-59D77FB3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98" y="116568"/>
            <a:ext cx="10451673" cy="637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63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E64FFA-DCB0-4E32-80C2-977A2026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8" y="197529"/>
            <a:ext cx="11375118" cy="62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85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20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93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0A4F6E-07D6-4BAC-BBA7-79D906FFF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" t="3581" r="2032" b="1481"/>
          <a:stretch/>
        </p:blipFill>
        <p:spPr>
          <a:xfrm>
            <a:off x="1331998" y="166052"/>
            <a:ext cx="10003658" cy="649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44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882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542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413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714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616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717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113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55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308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70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8B2A0-5220-49E8-AC74-5E829C7D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08" y="178933"/>
            <a:ext cx="9889522" cy="65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31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760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446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583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200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552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121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450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9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58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83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E54DC2-4ED6-4FDF-BC16-2A729BBF9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" t="2235" r="3188" b="5870"/>
          <a:stretch/>
        </p:blipFill>
        <p:spPr>
          <a:xfrm>
            <a:off x="1596570" y="396593"/>
            <a:ext cx="9289143" cy="6064814"/>
          </a:xfrm>
          <a:prstGeom prst="rect">
            <a:avLst/>
          </a:prstGeom>
          <a:ln w="28575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26684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370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316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0649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82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463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0380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413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3076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2564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96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028DE-E3A5-4C7B-8FE2-0EB4F475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83" y="161698"/>
            <a:ext cx="11084833" cy="62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867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4521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341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591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677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0455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0288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7008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2896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243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974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F7A14CA634AE469B96691D94FD32F7" ma:contentTypeVersion="4" ma:contentTypeDescription="Create a new document." ma:contentTypeScope="" ma:versionID="869a0138e39bf107821b75f7c62676e7">
  <xsd:schema xmlns:xsd="http://www.w3.org/2001/XMLSchema" xmlns:xs="http://www.w3.org/2001/XMLSchema" xmlns:p="http://schemas.microsoft.com/office/2006/metadata/properties" xmlns:ns2="cec7fef7-e975-4ca8-918d-7eb5d545cf95" xmlns:ns3="6555ff34-ecb9-4dd7-8026-f8d44bab36a6" targetNamespace="http://schemas.microsoft.com/office/2006/metadata/properties" ma:root="true" ma:fieldsID="3dc7831d6995a6353e09a3946566aa59" ns2:_="" ns3:_="">
    <xsd:import namespace="cec7fef7-e975-4ca8-918d-7eb5d545cf95"/>
    <xsd:import namespace="6555ff34-ecb9-4dd7-8026-f8d44bab36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7fef7-e975-4ca8-918d-7eb5d545cf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5ff34-ecb9-4dd7-8026-f8d44bab36a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05EE3D-C994-4FFA-BC64-7B979C2CD2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F9A027-B5AB-4F3D-87C9-CBF662EDB9A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EF00B24-D08D-4DB2-BAF7-B72A38505E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c7fef7-e975-4ca8-918d-7eb5d545cf95"/>
    <ds:schemaRef ds:uri="6555ff34-ecb9-4dd7-8026-f8d44bab36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497</Words>
  <Application>Microsoft Office PowerPoint</Application>
  <PresentationFormat>Widescreen</PresentationFormat>
  <Paragraphs>43</Paragraphs>
  <Slides>105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Nirmal Kumar Nigam</cp:lastModifiedBy>
  <cp:revision>62</cp:revision>
  <dcterms:created xsi:type="dcterms:W3CDTF">2019-09-22T08:45:56Z</dcterms:created>
  <dcterms:modified xsi:type="dcterms:W3CDTF">2023-05-08T15:28:47Z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0x01010027F7A14CA634AE469B96691D94FD32F7</vt:lpwstr>
  </property>
</Properties>
</file>